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6" r:id="rId10"/>
    <p:sldId id="264" r:id="rId11"/>
    <p:sldId id="267" r:id="rId12"/>
    <p:sldId id="273" r:id="rId13"/>
    <p:sldId id="268" r:id="rId14"/>
    <p:sldId id="269" r:id="rId15"/>
    <p:sldId id="270" r:id="rId16"/>
    <p:sldId id="271" r:id="rId17"/>
    <p:sldId id="285" r:id="rId18"/>
    <p:sldId id="272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rav kumar" initials="gk" lastIdx="4" clrIdx="0">
    <p:extLst>
      <p:ext uri="{19B8F6BF-5375-455C-9EA6-DF929625EA0E}">
        <p15:presenceInfo xmlns:p15="http://schemas.microsoft.com/office/powerpoint/2012/main" userId="gaurav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5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%20KUMAR\Desktop\214103327,%2035\Cooling%20Load%20New%20SAC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baseline="0" dirty="0">
                <a:effectLst/>
              </a:rPr>
              <a:t>Percentage of cooling load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8444421072893886E-2"/>
          <c:y val="0.20342691746372282"/>
          <c:w val="0.82776437969408412"/>
          <c:h val="0.70461039447063478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AB6-4B0D-AD6E-51DA98638F1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AB6-4B0D-AD6E-51DA98638F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2AB6-4B0D-AD6E-51DA98638F1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2AB6-4B0D-AD6E-51DA98638F1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2AB6-4B0D-AD6E-51DA98638F1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2AB6-4B0D-AD6E-51DA98638F1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2AB6-4B0D-AD6E-51DA98638F1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2AB6-4B0D-AD6E-51DA98638F1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B6-4B0D-AD6E-51DA98638F1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AB6-4B0D-AD6E-51DA98638F1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AB6-4B0D-AD6E-51DA98638F1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AB6-4B0D-AD6E-51DA98638F1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AB6-4B0D-AD6E-51DA98638F1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AB6-4B0D-AD6E-51DA98638F1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2AB6-4B0D-AD6E-51DA98638F18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2AB6-4B0D-AD6E-51DA98638F1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Sheet1!$A$92:$A$99</c:f>
              <c:strCache>
                <c:ptCount val="8"/>
                <c:pt idx="0">
                  <c:v>Walls</c:v>
                </c:pt>
                <c:pt idx="1">
                  <c:v>Windows</c:v>
                </c:pt>
                <c:pt idx="2">
                  <c:v>Roof</c:v>
                </c:pt>
                <c:pt idx="3">
                  <c:v>Floor</c:v>
                </c:pt>
                <c:pt idx="4">
                  <c:v>People+Appliances+Light</c:v>
                </c:pt>
                <c:pt idx="5">
                  <c:v>INFILTRATION</c:v>
                </c:pt>
                <c:pt idx="6">
                  <c:v>VENTILATION</c:v>
                </c:pt>
                <c:pt idx="7">
                  <c:v>Front Side Glass</c:v>
                </c:pt>
              </c:strCache>
            </c:strRef>
          </c:cat>
          <c:val>
            <c:numRef>
              <c:f>Sheet1!$E$92:$E$99</c:f>
              <c:numCache>
                <c:formatCode>General</c:formatCode>
                <c:ptCount val="8"/>
                <c:pt idx="0">
                  <c:v>69943.820000000007</c:v>
                </c:pt>
                <c:pt idx="1">
                  <c:v>141255.20000000001</c:v>
                </c:pt>
                <c:pt idx="2">
                  <c:v>295895.50199999998</c:v>
                </c:pt>
                <c:pt idx="3">
                  <c:v>80134.703999999998</c:v>
                </c:pt>
                <c:pt idx="4">
                  <c:v>175283.45</c:v>
                </c:pt>
                <c:pt idx="5">
                  <c:v>303520.83999999997</c:v>
                </c:pt>
                <c:pt idx="6">
                  <c:v>410676.79999999993</c:v>
                </c:pt>
                <c:pt idx="7">
                  <c:v>358690.34880000004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AB6-4B0D-AD6E-51DA98638F1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AC6B0-16A4-4E0E-9B4E-553279534445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03E54-A6E8-478F-914A-61F8A1FB5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3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8E2F-6DD5-45E3-9078-42B886D7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278" y="427572"/>
            <a:ext cx="10299668" cy="861768"/>
          </a:xfrm>
        </p:spPr>
        <p:txBody>
          <a:bodyPr>
            <a:normAutofit/>
          </a:bodyPr>
          <a:lstStyle/>
          <a:p>
            <a:r>
              <a:rPr lang="en-US" b="1" i="1" dirty="0"/>
              <a:t>Cooling Load Estimation of New SAC Building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63A8A-EAD6-4988-9875-AC7DD5359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3721" y="4091234"/>
            <a:ext cx="9022001" cy="861768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Department of Mechanical Engineering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C734D0-CD36-45B1-B378-221B8C788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0785" y="4829444"/>
            <a:ext cx="4765161" cy="1477428"/>
          </a:xfrm>
        </p:spPr>
        <p:txBody>
          <a:bodyPr/>
          <a:lstStyle/>
          <a:p>
            <a:r>
              <a:rPr lang="en-US" sz="2400" b="1" dirty="0"/>
              <a:t>Presented By</a:t>
            </a:r>
          </a:p>
          <a:p>
            <a:pPr marL="0" indent="0" algn="ctr">
              <a:buNone/>
            </a:pPr>
            <a:r>
              <a:rPr lang="en-US" dirty="0"/>
              <a:t>Gaurav Kumar  (</a:t>
            </a:r>
            <a:r>
              <a:rPr lang="en-US"/>
              <a:t>214103327)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7E8CC-A321-478B-B3B8-57D13951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14097"/>
            <a:ext cx="2133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5F9E-4940-47EF-B751-C512B385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36" y="424070"/>
            <a:ext cx="10603464" cy="81832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Calculation of heat transfer coefficient for 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3CCA7-562D-447B-85F0-7E0B890E5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9855" y="1540189"/>
                <a:ext cx="8915400" cy="377762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𝑤𝑜𝑜𝑑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8.805</m:t>
                        </m:r>
                      </m:den>
                    </m:f>
                    <m:r>
                      <a:rPr lang="en-US" sz="4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12×0.167</m:t>
                        </m:r>
                      </m:den>
                    </m:f>
                  </m:oMath>
                </a14:m>
                <a:r>
                  <a:rPr lang="en-US" sz="40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12×0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.115</m:t>
                        </m:r>
                      </m:den>
                    </m:f>
                  </m:oMath>
                </a14:m>
                <a:r>
                  <a:rPr lang="en-US" sz="4000" dirty="0"/>
                  <a:t>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3.522</m:t>
                        </m:r>
                      </m:den>
                    </m:f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= 0.2065</a:t>
                </a:r>
                <a:r>
                  <a:rPr lang="en-US" sz="4000" dirty="0"/>
                  <a:t> </a:t>
                </a:r>
                <a:r>
                  <a:rPr lang="en-US" sz="2400" dirty="0"/>
                  <a:t>Btu/</a:t>
                </a:r>
                <a:r>
                  <a:rPr lang="en-US" sz="2400" dirty="0" err="1"/>
                  <a:t>hr</a:t>
                </a:r>
                <a:r>
                  <a:rPr lang="en-US" sz="2400" dirty="0"/>
                  <a:t> ft^2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3CCA7-562D-447B-85F0-7E0B890E5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9855" y="1540189"/>
                <a:ext cx="8915400" cy="37776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15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4EBAFE-E69B-49DE-AAF9-16EB772444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 Calculation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𝐶𝐿𝑇𝐷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Roof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4EBAFE-E69B-49DE-AAF9-16EB77244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16" t="-7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2DE7F-83DA-4DE9-90CC-0E6078B79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ASHRAE fundamentals for 6 inch lightweight concrete</a:t>
                </a:r>
              </a:p>
              <a:p>
                <a:r>
                  <a:rPr lang="en-US" dirty="0"/>
                  <a:t>At solar time 4 PM</a:t>
                </a:r>
              </a:p>
              <a:p>
                <a:pPr marL="0" indent="0">
                  <a:buNone/>
                </a:pPr>
                <a:r>
                  <a:rPr lang="en-US" dirty="0"/>
                  <a:t>     CLTD = 58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:r>
                  <a:rPr lang="en-IN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CLTD</a:t>
                </a:r>
                <a:r>
                  <a:rPr lang="en-IN" baseline="-250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[CLTD + (78 – TR) +(TM – 85)]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58 +(78 – 75.2) + (87.8 – 85)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63.6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2DE7F-83DA-4DE9-90CC-0E6078B79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B4EE-6929-473B-B7F1-70C9F2F6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HEAT LOAD THROUGH GROUND</a:t>
            </a:r>
            <a:br>
              <a:rPr lang="en-US" sz="3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D779F-992A-4CD5-B01C-8C52EC9D7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1/U</a:t>
                </a:r>
                <a:r>
                  <a:rPr lang="en-US" baseline="-25000" dirty="0"/>
                  <a:t>g</a:t>
                </a:r>
                <a:r>
                  <a:rPr lang="en-US" dirty="0"/>
                  <a:t>= </a:t>
                </a:r>
                <a:r>
                  <a:rPr lang="en-US" sz="2000" dirty="0"/>
                  <a:t>(L/K) </a:t>
                </a:r>
                <a:r>
                  <a:rPr lang="en-US" sz="1600" dirty="0"/>
                  <a:t>concrete</a:t>
                </a:r>
                <a:r>
                  <a:rPr lang="en-US" sz="2000" dirty="0"/>
                  <a:t>+(L/K)</a:t>
                </a:r>
                <a:r>
                  <a:rPr lang="en-US" sz="1600" dirty="0"/>
                  <a:t>tiles</a:t>
                </a:r>
                <a:r>
                  <a:rPr lang="en-US" sz="2000" dirty="0"/>
                  <a:t>+(1/h)</a:t>
                </a:r>
                <a:r>
                  <a:rPr lang="en-US" sz="1600" dirty="0"/>
                  <a:t>inside air</a:t>
                </a:r>
              </a:p>
              <a:p>
                <a:pPr marL="0" indent="0">
                  <a:buNone/>
                </a:pPr>
                <a:r>
                  <a:rPr lang="en-US" dirty="0"/>
                  <a:t>        =(1/0.167)+(0.083/0.147)+(1/3.522)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</a:t>
                </a:r>
                <a:r>
                  <a:rPr lang="en-US" baseline="-25000" dirty="0"/>
                  <a:t>g</a:t>
                </a:r>
                <a:r>
                  <a:rPr lang="en-US" dirty="0"/>
                  <a:t>=   0.152 Btu/</a:t>
                </a:r>
                <a:r>
                  <a:rPr lang="en-US" dirty="0" err="1"/>
                  <a:t>hr</a:t>
                </a:r>
                <a:r>
                  <a:rPr lang="en-US" dirty="0"/>
                  <a:t> ft^2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Q</a:t>
                </a:r>
                <a:r>
                  <a:rPr lang="en-US" baseline="-25000" dirty="0" err="1"/>
                  <a:t>g</a:t>
                </a:r>
                <a:r>
                  <a:rPr lang="en-US" dirty="0"/>
                  <a:t>= Ug*A*∆T</a:t>
                </a:r>
              </a:p>
              <a:p>
                <a:pPr marL="0" indent="0">
                  <a:buNone/>
                </a:pPr>
                <a:r>
                  <a:rPr lang="en-US" dirty="0"/>
                  <a:t>     =  0.152*22530*(98.6-75.2)</a:t>
                </a:r>
              </a:p>
              <a:p>
                <a:pPr marL="0" indent="0">
                  <a:buNone/>
                </a:pPr>
                <a:r>
                  <a:rPr lang="en-US" dirty="0"/>
                  <a:t>     =   80134.704 Btu/hr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5D779F-992A-4CD5-B01C-8C52EC9D7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6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29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C4FE-DB9B-4E78-8A1C-72966C7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404" y="560790"/>
            <a:ext cx="9981294" cy="5006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 HEAT GAIN THROUGH FRONT WALL(west)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85A4-744B-4AEA-8CAC-48BE46C88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336" y="1337782"/>
            <a:ext cx="9981294" cy="1691969"/>
          </a:xfrm>
        </p:spPr>
        <p:txBody>
          <a:bodyPr>
            <a:normAutofit/>
          </a:bodyPr>
          <a:lstStyle/>
          <a:p>
            <a:r>
              <a:rPr lang="en-US" dirty="0"/>
              <a:t>(Front wall consisting of Entrance glass, Wall glass.)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Heat transfer through CONDUCTION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1BEF64-38B2-41DE-8B71-DD541FDDD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1139"/>
              </p:ext>
            </p:extLst>
          </p:nvPr>
        </p:nvGraphicFramePr>
        <p:xfrm>
          <a:off x="1524336" y="2425149"/>
          <a:ext cx="10186364" cy="225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635">
                  <a:extLst>
                    <a:ext uri="{9D8B030D-6E8A-4147-A177-3AD203B41FA5}">
                      <a16:colId xmlns:a16="http://schemas.microsoft.com/office/drawing/2014/main" val="2833467197"/>
                    </a:ext>
                  </a:extLst>
                </a:gridCol>
                <a:gridCol w="1440754">
                  <a:extLst>
                    <a:ext uri="{9D8B030D-6E8A-4147-A177-3AD203B41FA5}">
                      <a16:colId xmlns:a16="http://schemas.microsoft.com/office/drawing/2014/main" val="1669081601"/>
                    </a:ext>
                  </a:extLst>
                </a:gridCol>
                <a:gridCol w="1455195">
                  <a:extLst>
                    <a:ext uri="{9D8B030D-6E8A-4147-A177-3AD203B41FA5}">
                      <a16:colId xmlns:a16="http://schemas.microsoft.com/office/drawing/2014/main" val="2606411255"/>
                    </a:ext>
                  </a:extLst>
                </a:gridCol>
                <a:gridCol w="1455195">
                  <a:extLst>
                    <a:ext uri="{9D8B030D-6E8A-4147-A177-3AD203B41FA5}">
                      <a16:colId xmlns:a16="http://schemas.microsoft.com/office/drawing/2014/main" val="1370957231"/>
                    </a:ext>
                  </a:extLst>
                </a:gridCol>
                <a:gridCol w="1455195">
                  <a:extLst>
                    <a:ext uri="{9D8B030D-6E8A-4147-A177-3AD203B41FA5}">
                      <a16:colId xmlns:a16="http://schemas.microsoft.com/office/drawing/2014/main" val="3934768630"/>
                    </a:ext>
                  </a:extLst>
                </a:gridCol>
                <a:gridCol w="1455195">
                  <a:extLst>
                    <a:ext uri="{9D8B030D-6E8A-4147-A177-3AD203B41FA5}">
                      <a16:colId xmlns:a16="http://schemas.microsoft.com/office/drawing/2014/main" val="2407080325"/>
                    </a:ext>
                  </a:extLst>
                </a:gridCol>
                <a:gridCol w="1455195">
                  <a:extLst>
                    <a:ext uri="{9D8B030D-6E8A-4147-A177-3AD203B41FA5}">
                      <a16:colId xmlns:a16="http://schemas.microsoft.com/office/drawing/2014/main" val="565805131"/>
                    </a:ext>
                  </a:extLst>
                </a:gridCol>
              </a:tblGrid>
              <a:tr h="6730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  <a:r>
                        <a:rPr lang="en-US" baseline="0" dirty="0"/>
                        <a:t>(ft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CLTDc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304770"/>
                  </a:ext>
                </a:extLst>
              </a:tr>
              <a:tr h="764752">
                <a:tc>
                  <a:txBody>
                    <a:bodyPr/>
                    <a:lstStyle/>
                    <a:p>
                      <a:r>
                        <a:rPr lang="en-US" dirty="0"/>
                        <a:t>Wall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Reflective 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97803.216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622679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dirty="0"/>
                        <a:t>Entrance door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glazed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10348.8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4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88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746A-CD79-4CD2-B674-09F995C7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5" y="624110"/>
            <a:ext cx="9649308" cy="67460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HEAT GAIN THROUGH FRONT WALL(west)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C1EAFB-0295-4C0B-BB7D-32C5E769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5" y="1458997"/>
            <a:ext cx="7217397" cy="1656522"/>
          </a:xfrm>
        </p:spPr>
        <p:txBody>
          <a:bodyPr/>
          <a:lstStyle/>
          <a:p>
            <a:r>
              <a:rPr lang="en-US" sz="1800" b="1" u="sng" dirty="0">
                <a:solidFill>
                  <a:schemeClr val="tx1"/>
                </a:solidFill>
              </a:rPr>
              <a:t>Heat transfer through RADIATION</a:t>
            </a:r>
          </a:p>
          <a:p>
            <a:r>
              <a:rPr lang="en-US" b="1" dirty="0" err="1"/>
              <a:t>Qrad</a:t>
            </a:r>
            <a:r>
              <a:rPr lang="en-US" b="1" dirty="0"/>
              <a:t> =A*SC*SCL     (SCL= CLF </a:t>
            </a:r>
            <a:r>
              <a:rPr lang="en-US" sz="2000" b="1" dirty="0"/>
              <a:t>x</a:t>
            </a:r>
            <a:r>
              <a:rPr lang="en-US" b="1" dirty="0"/>
              <a:t> max SHGF)</a:t>
            </a:r>
          </a:p>
          <a:p>
            <a:r>
              <a:rPr lang="en-US" dirty="0"/>
              <a:t>SC = Shading coefficient</a:t>
            </a:r>
          </a:p>
          <a:p>
            <a:r>
              <a:rPr lang="en-US" dirty="0"/>
              <a:t>SCL= Solar cooling load factor = CLF x maximum SHGF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20EB09A-47E3-4803-BB99-1FD80BD59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77251"/>
              </p:ext>
            </p:extLst>
          </p:nvPr>
        </p:nvGraphicFramePr>
        <p:xfrm>
          <a:off x="1855305" y="3428999"/>
          <a:ext cx="9886121" cy="2468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303">
                  <a:extLst>
                    <a:ext uri="{9D8B030D-6E8A-4147-A177-3AD203B41FA5}">
                      <a16:colId xmlns:a16="http://schemas.microsoft.com/office/drawing/2014/main" val="1851426912"/>
                    </a:ext>
                  </a:extLst>
                </a:gridCol>
                <a:gridCol w="1412303">
                  <a:extLst>
                    <a:ext uri="{9D8B030D-6E8A-4147-A177-3AD203B41FA5}">
                      <a16:colId xmlns:a16="http://schemas.microsoft.com/office/drawing/2014/main" val="3893145979"/>
                    </a:ext>
                  </a:extLst>
                </a:gridCol>
                <a:gridCol w="1412303">
                  <a:extLst>
                    <a:ext uri="{9D8B030D-6E8A-4147-A177-3AD203B41FA5}">
                      <a16:colId xmlns:a16="http://schemas.microsoft.com/office/drawing/2014/main" val="2406662466"/>
                    </a:ext>
                  </a:extLst>
                </a:gridCol>
                <a:gridCol w="1412303">
                  <a:extLst>
                    <a:ext uri="{9D8B030D-6E8A-4147-A177-3AD203B41FA5}">
                      <a16:colId xmlns:a16="http://schemas.microsoft.com/office/drawing/2014/main" val="438724521"/>
                    </a:ext>
                  </a:extLst>
                </a:gridCol>
                <a:gridCol w="1412303">
                  <a:extLst>
                    <a:ext uri="{9D8B030D-6E8A-4147-A177-3AD203B41FA5}">
                      <a16:colId xmlns:a16="http://schemas.microsoft.com/office/drawing/2014/main" val="3430240320"/>
                    </a:ext>
                  </a:extLst>
                </a:gridCol>
                <a:gridCol w="1221093">
                  <a:extLst>
                    <a:ext uri="{9D8B030D-6E8A-4147-A177-3AD203B41FA5}">
                      <a16:colId xmlns:a16="http://schemas.microsoft.com/office/drawing/2014/main" val="2876352522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1968502704"/>
                    </a:ext>
                  </a:extLst>
                </a:gridCol>
              </a:tblGrid>
              <a:tr h="8227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SHGF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800" b="1" kern="1200" baseline="-250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63084"/>
                  </a:ext>
                </a:extLst>
              </a:tr>
              <a:tr h="822739">
                <a:tc>
                  <a:txBody>
                    <a:bodyPr/>
                    <a:lstStyle/>
                    <a:p>
                      <a:r>
                        <a:rPr lang="en-US" dirty="0"/>
                        <a:t>Wall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260887.133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5115"/>
                  </a:ext>
                </a:extLst>
              </a:tr>
              <a:tr h="822739">
                <a:tc>
                  <a:txBody>
                    <a:bodyPr/>
                    <a:lstStyle/>
                    <a:p>
                      <a:r>
                        <a:rPr lang="en-US" dirty="0"/>
                        <a:t>Entrance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54966.24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1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4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5AB11-5D6D-470E-8B35-3417DAE3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84313"/>
            <a:ext cx="10813772" cy="5762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Heat gained through Window, Exit door  (East)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55192-31D7-4232-9394-1C6087639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3758" y="960576"/>
            <a:ext cx="3074503" cy="1053754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Conduction load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4F5F9B-BDF2-45A9-AFFD-34865D509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63758" y="3815506"/>
            <a:ext cx="3999001" cy="576262"/>
          </a:xfrm>
        </p:spPr>
        <p:txBody>
          <a:bodyPr/>
          <a:lstStyle/>
          <a:p>
            <a:r>
              <a:rPr lang="en-US" b="1" dirty="0"/>
              <a:t>Radiation Load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226DFFB-1CD1-4FB9-B7AD-F2D0A3A13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42721"/>
              </p:ext>
            </p:extLst>
          </p:nvPr>
        </p:nvGraphicFramePr>
        <p:xfrm>
          <a:off x="1563758" y="1798878"/>
          <a:ext cx="1007165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870">
                  <a:extLst>
                    <a:ext uri="{9D8B030D-6E8A-4147-A177-3AD203B41FA5}">
                      <a16:colId xmlns:a16="http://schemas.microsoft.com/office/drawing/2014/main" val="207353823"/>
                    </a:ext>
                  </a:extLst>
                </a:gridCol>
                <a:gridCol w="1490744">
                  <a:extLst>
                    <a:ext uri="{9D8B030D-6E8A-4147-A177-3AD203B41FA5}">
                      <a16:colId xmlns:a16="http://schemas.microsoft.com/office/drawing/2014/main" val="2636433318"/>
                    </a:ext>
                  </a:extLst>
                </a:gridCol>
                <a:gridCol w="1767733">
                  <a:extLst>
                    <a:ext uri="{9D8B030D-6E8A-4147-A177-3AD203B41FA5}">
                      <a16:colId xmlns:a16="http://schemas.microsoft.com/office/drawing/2014/main" val="340710792"/>
                    </a:ext>
                  </a:extLst>
                </a:gridCol>
                <a:gridCol w="1109882">
                  <a:extLst>
                    <a:ext uri="{9D8B030D-6E8A-4147-A177-3AD203B41FA5}">
                      <a16:colId xmlns:a16="http://schemas.microsoft.com/office/drawing/2014/main" val="3307625874"/>
                    </a:ext>
                  </a:extLst>
                </a:gridCol>
                <a:gridCol w="1438807">
                  <a:extLst>
                    <a:ext uri="{9D8B030D-6E8A-4147-A177-3AD203B41FA5}">
                      <a16:colId xmlns:a16="http://schemas.microsoft.com/office/drawing/2014/main" val="982338688"/>
                    </a:ext>
                  </a:extLst>
                </a:gridCol>
                <a:gridCol w="1438807">
                  <a:extLst>
                    <a:ext uri="{9D8B030D-6E8A-4147-A177-3AD203B41FA5}">
                      <a16:colId xmlns:a16="http://schemas.microsoft.com/office/drawing/2014/main" val="4120974381"/>
                    </a:ext>
                  </a:extLst>
                </a:gridCol>
                <a:gridCol w="1438807">
                  <a:extLst>
                    <a:ext uri="{9D8B030D-6E8A-4147-A177-3AD203B41FA5}">
                      <a16:colId xmlns:a16="http://schemas.microsoft.com/office/drawing/2014/main" val="1823580757"/>
                    </a:ext>
                  </a:extLst>
                </a:gridCol>
              </a:tblGrid>
              <a:tr h="5842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Type/Numbers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CLTDc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044493"/>
                  </a:ext>
                </a:extLst>
              </a:tr>
              <a:tr h="584235">
                <a:tc>
                  <a:txBody>
                    <a:bodyPr/>
                    <a:lstStyle/>
                    <a:p>
                      <a:r>
                        <a:rPr lang="en-US" dirty="0"/>
                        <a:t>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Reflective/25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 (3.75*8*25)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12201.00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74109"/>
                  </a:ext>
                </a:extLst>
              </a:tr>
              <a:tr h="584235">
                <a:tc>
                  <a:txBody>
                    <a:bodyPr/>
                    <a:lstStyle/>
                    <a:p>
                      <a:r>
                        <a:rPr lang="en-US" dirty="0"/>
                        <a:t>Exit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Glazed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5174.4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8795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C83A510-9F73-427C-A5E2-227E0B289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4131"/>
              </p:ext>
            </p:extLst>
          </p:nvPr>
        </p:nvGraphicFramePr>
        <p:xfrm>
          <a:off x="1563758" y="4431729"/>
          <a:ext cx="10204173" cy="223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739">
                  <a:extLst>
                    <a:ext uri="{9D8B030D-6E8A-4147-A177-3AD203B41FA5}">
                      <a16:colId xmlns:a16="http://schemas.microsoft.com/office/drawing/2014/main" val="3027215306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1008718237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3229387207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416526453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4230058016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1747682833"/>
                    </a:ext>
                  </a:extLst>
                </a:gridCol>
                <a:gridCol w="1457739">
                  <a:extLst>
                    <a:ext uri="{9D8B030D-6E8A-4147-A177-3AD203B41FA5}">
                      <a16:colId xmlns:a16="http://schemas.microsoft.com/office/drawing/2014/main" val="942715170"/>
                    </a:ext>
                  </a:extLst>
                </a:gridCol>
              </a:tblGrid>
              <a:tr h="7447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SHFG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en-US" sz="1800" b="1" kern="1200" baseline="-250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904883"/>
                  </a:ext>
                </a:extLst>
              </a:tr>
              <a:tr h="744704">
                <a:tc>
                  <a:txBody>
                    <a:bodyPr/>
                    <a:lstStyle/>
                    <a:p>
                      <a:r>
                        <a:rPr lang="en-US" dirty="0"/>
                        <a:t>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725868"/>
                  </a:ext>
                </a:extLst>
              </a:tr>
              <a:tr h="744704">
                <a:tc>
                  <a:txBody>
                    <a:bodyPr/>
                    <a:lstStyle/>
                    <a:p>
                      <a:r>
                        <a:rPr lang="en-US" dirty="0"/>
                        <a:t>Exit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26812.8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5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39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2685A6-1303-4C1A-967E-DB14A29451F5}"/>
              </a:ext>
            </a:extLst>
          </p:cNvPr>
          <p:cNvSpPr>
            <a:spLocks noGrp="1"/>
          </p:cNvSpPr>
          <p:nvPr/>
        </p:nvSpPr>
        <p:spPr>
          <a:xfrm>
            <a:off x="1499374" y="132523"/>
            <a:ext cx="10507096" cy="1011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Heat gain through lights, peoples and electronic appliances</a:t>
            </a:r>
            <a:br>
              <a:rPr lang="en-US" sz="3200" b="1" u="sng" dirty="0"/>
            </a:br>
            <a:endParaRPr lang="en-US" sz="3200" b="1" u="sng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97213594-8C0F-436B-8283-C820EF4FE6BE}"/>
              </a:ext>
            </a:extLst>
          </p:cNvPr>
          <p:cNvSpPr txBox="1"/>
          <p:nvPr/>
        </p:nvSpPr>
        <p:spPr>
          <a:xfrm>
            <a:off x="1793792" y="1144159"/>
            <a:ext cx="8898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</a:rPr>
              <a:t>CALCULATION OF LIGHTENNG LOAD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Lightning Load(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=Rule of Thumb(Watt/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sq.ft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)*Area(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Sq.ft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)*CLF</a:t>
            </a:r>
          </a:p>
          <a:p>
            <a:endParaRPr lang="en-US" dirty="0"/>
          </a:p>
          <a:p>
            <a:r>
              <a:rPr lang="en-US" dirty="0"/>
              <a:t>Assumptions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CLF=0.45 </a:t>
            </a:r>
            <a:r>
              <a:rPr lang="en-US" dirty="0"/>
              <a:t>(Heavy weight simple furnishing 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A2E0CC6-776E-4C6F-8D1C-C4A8A5049DAE}"/>
                  </a:ext>
                </a:extLst>
              </p:cNvPr>
              <p:cNvSpPr txBox="1"/>
              <p:nvPr/>
            </p:nvSpPr>
            <p:spPr>
              <a:xfrm>
                <a:off x="1793792" y="2155795"/>
                <a:ext cx="9949068" cy="242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b="1" dirty="0"/>
              </a:p>
              <a:p>
                <a:endParaRPr lang="en-US" sz="2400" b="1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LOAD THROUGH APPLIANCE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𝑎𝑝𝑝</m:t>
                        </m:r>
                      </m:sub>
                    </m:sSub>
                  </m:oMath>
                </a14:m>
                <a:r>
                  <a:rPr lang="en-US" dirty="0"/>
                  <a:t>= RATING*CLF</a:t>
                </a:r>
              </a:p>
              <a:p>
                <a:endParaRPr lang="en-US" dirty="0"/>
              </a:p>
              <a:p>
                <a:r>
                  <a:rPr lang="en-US" dirty="0"/>
                  <a:t>                              CLF= 0.35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A2E0CC6-776E-4C6F-8D1C-C4A8A504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92" y="2155795"/>
                <a:ext cx="9949068" cy="2422073"/>
              </a:xfrm>
              <a:prstGeom prst="rect">
                <a:avLst/>
              </a:prstGeom>
              <a:blipFill>
                <a:blip r:embed="rId2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5">
            <a:extLst>
              <a:ext uri="{FF2B5EF4-FFF2-40B4-BE49-F238E27FC236}">
                <a16:creationId xmlns:a16="http://schemas.microsoft.com/office/drawing/2014/main" id="{133A3D4E-595C-4437-89D3-F2C189CAC249}"/>
              </a:ext>
            </a:extLst>
          </p:cNvPr>
          <p:cNvSpPr txBox="1"/>
          <p:nvPr/>
        </p:nvSpPr>
        <p:spPr>
          <a:xfrm>
            <a:off x="-226127" y="4516903"/>
            <a:ext cx="9432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</a:rPr>
              <a:t>CALCULATION OF OCCUPANCY LOAD</a:t>
            </a:r>
          </a:p>
          <a:p>
            <a:pPr algn="ctr"/>
            <a:endParaRPr lang="en-US" sz="2400" b="1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Qs= No. of people*SHG*CLF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QL= No. of people*LHG</a:t>
            </a:r>
          </a:p>
        </p:txBody>
      </p:sp>
    </p:spTree>
    <p:extLst>
      <p:ext uri="{BB962C8B-B14F-4D97-AF65-F5344CB8AC3E}">
        <p14:creationId xmlns:p14="http://schemas.microsoft.com/office/powerpoint/2010/main" val="194428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C815A-735C-45A9-AC7A-D811FD44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3" y="3578909"/>
            <a:ext cx="5814483" cy="3277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11E75-8424-48C5-88CC-6561BF92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3" y="3578909"/>
            <a:ext cx="6303142" cy="3277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12B4C-1D2A-407C-9F14-06F0A3FE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3" y="0"/>
            <a:ext cx="12192000" cy="35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D074A8-799E-4A97-99FF-0ADAA6C5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301264"/>
              </p:ext>
            </p:extLst>
          </p:nvPr>
        </p:nvGraphicFramePr>
        <p:xfrm>
          <a:off x="-1053551" y="1550504"/>
          <a:ext cx="14299101" cy="5115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889">
                  <a:extLst>
                    <a:ext uri="{9D8B030D-6E8A-4147-A177-3AD203B41FA5}">
                      <a16:colId xmlns:a16="http://schemas.microsoft.com/office/drawing/2014/main" val="2635276203"/>
                    </a:ext>
                  </a:extLst>
                </a:gridCol>
                <a:gridCol w="922975">
                  <a:extLst>
                    <a:ext uri="{9D8B030D-6E8A-4147-A177-3AD203B41FA5}">
                      <a16:colId xmlns:a16="http://schemas.microsoft.com/office/drawing/2014/main" val="4243055633"/>
                    </a:ext>
                  </a:extLst>
                </a:gridCol>
                <a:gridCol w="1158156">
                  <a:extLst>
                    <a:ext uri="{9D8B030D-6E8A-4147-A177-3AD203B41FA5}">
                      <a16:colId xmlns:a16="http://schemas.microsoft.com/office/drawing/2014/main" val="3345069307"/>
                    </a:ext>
                  </a:extLst>
                </a:gridCol>
                <a:gridCol w="1097896">
                  <a:extLst>
                    <a:ext uri="{9D8B030D-6E8A-4147-A177-3AD203B41FA5}">
                      <a16:colId xmlns:a16="http://schemas.microsoft.com/office/drawing/2014/main" val="341935053"/>
                    </a:ext>
                  </a:extLst>
                </a:gridCol>
                <a:gridCol w="1024042">
                  <a:extLst>
                    <a:ext uri="{9D8B030D-6E8A-4147-A177-3AD203B41FA5}">
                      <a16:colId xmlns:a16="http://schemas.microsoft.com/office/drawing/2014/main" val="2992985772"/>
                    </a:ext>
                  </a:extLst>
                </a:gridCol>
                <a:gridCol w="1383392">
                  <a:extLst>
                    <a:ext uri="{9D8B030D-6E8A-4147-A177-3AD203B41FA5}">
                      <a16:colId xmlns:a16="http://schemas.microsoft.com/office/drawing/2014/main" val="3135223490"/>
                    </a:ext>
                  </a:extLst>
                </a:gridCol>
                <a:gridCol w="999791">
                  <a:extLst>
                    <a:ext uri="{9D8B030D-6E8A-4147-A177-3AD203B41FA5}">
                      <a16:colId xmlns:a16="http://schemas.microsoft.com/office/drawing/2014/main" val="248296643"/>
                    </a:ext>
                  </a:extLst>
                </a:gridCol>
                <a:gridCol w="1191592">
                  <a:extLst>
                    <a:ext uri="{9D8B030D-6E8A-4147-A177-3AD203B41FA5}">
                      <a16:colId xmlns:a16="http://schemas.microsoft.com/office/drawing/2014/main" val="2533730653"/>
                    </a:ext>
                  </a:extLst>
                </a:gridCol>
                <a:gridCol w="1191592">
                  <a:extLst>
                    <a:ext uri="{9D8B030D-6E8A-4147-A177-3AD203B41FA5}">
                      <a16:colId xmlns:a16="http://schemas.microsoft.com/office/drawing/2014/main" val="2577395542"/>
                    </a:ext>
                  </a:extLst>
                </a:gridCol>
                <a:gridCol w="1191592">
                  <a:extLst>
                    <a:ext uri="{9D8B030D-6E8A-4147-A177-3AD203B41FA5}">
                      <a16:colId xmlns:a16="http://schemas.microsoft.com/office/drawing/2014/main" val="1086689861"/>
                    </a:ext>
                  </a:extLst>
                </a:gridCol>
                <a:gridCol w="1191592">
                  <a:extLst>
                    <a:ext uri="{9D8B030D-6E8A-4147-A177-3AD203B41FA5}">
                      <a16:colId xmlns:a16="http://schemas.microsoft.com/office/drawing/2014/main" val="3957910178"/>
                    </a:ext>
                  </a:extLst>
                </a:gridCol>
                <a:gridCol w="1191592">
                  <a:extLst>
                    <a:ext uri="{9D8B030D-6E8A-4147-A177-3AD203B41FA5}">
                      <a16:colId xmlns:a16="http://schemas.microsoft.com/office/drawing/2014/main" val="1121385573"/>
                    </a:ext>
                  </a:extLst>
                </a:gridCol>
              </a:tblGrid>
              <a:tr h="1357219">
                <a:tc>
                  <a:txBody>
                    <a:bodyPr/>
                    <a:lstStyle/>
                    <a:p>
                      <a:r>
                        <a:rPr lang="en-US" dirty="0"/>
                        <a:t>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SHG</a:t>
                      </a:r>
                    </a:p>
                    <a:p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LHG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of Lightening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Thumb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Qapp</a:t>
                      </a:r>
                      <a:endParaRPr lang="en-US" dirty="0"/>
                    </a:p>
                    <a:p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Sensible</a:t>
                      </a:r>
                    </a:p>
                    <a:p>
                      <a:r>
                        <a:rPr lang="en-US" dirty="0"/>
                        <a:t>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Latent</a:t>
                      </a:r>
                    </a:p>
                    <a:p>
                      <a:r>
                        <a:rPr lang="en-US" dirty="0"/>
                        <a:t>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025779"/>
                  </a:ext>
                </a:extLst>
              </a:tr>
              <a:tr h="851704">
                <a:tc>
                  <a:txBody>
                    <a:bodyPr/>
                    <a:lstStyle/>
                    <a:p>
                      <a:r>
                        <a:rPr lang="en-US" dirty="0"/>
                        <a:t>Yoga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Heavy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25990</a:t>
                      </a:r>
                    </a:p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7406"/>
                  </a:ext>
                </a:extLst>
              </a:tr>
              <a:tr h="851704">
                <a:tc>
                  <a:txBody>
                    <a:bodyPr/>
                    <a:lstStyle/>
                    <a:p>
                      <a:r>
                        <a:rPr lang="en-US" dirty="0"/>
                        <a:t>Photography 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2659.85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08692"/>
                  </a:ext>
                </a:extLst>
              </a:tr>
              <a:tr h="1203007">
                <a:tc>
                  <a:txBody>
                    <a:bodyPr/>
                    <a:lstStyle/>
                    <a:p>
                      <a:r>
                        <a:rPr lang="en-US" dirty="0"/>
                        <a:t>Dance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Heavy work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Sound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11309.7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99124"/>
                  </a:ext>
                </a:extLst>
              </a:tr>
              <a:tr h="851704">
                <a:tc>
                  <a:txBody>
                    <a:bodyPr/>
                    <a:lstStyle/>
                    <a:p>
                      <a:r>
                        <a:rPr lang="en-US" dirty="0"/>
                        <a:t>Conference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868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9E98B66B-47CF-4345-9CAE-847BB92B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192158"/>
            <a:ext cx="10257181" cy="121257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Heat gain through lights, peoples and electronic appliances (Ground Floor)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5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54B-F53F-47E2-9F99-4ED390D6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2" y="186788"/>
            <a:ext cx="10389704" cy="93964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Heat gain through lights, peoples and electronic appliances (First Floor)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CBE736D-BB79-4F68-BB51-EDD2598E4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516070"/>
              </p:ext>
            </p:extLst>
          </p:nvPr>
        </p:nvGraphicFramePr>
        <p:xfrm>
          <a:off x="-569844" y="1272208"/>
          <a:ext cx="13649745" cy="5771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57">
                  <a:extLst>
                    <a:ext uri="{9D8B030D-6E8A-4147-A177-3AD203B41FA5}">
                      <a16:colId xmlns:a16="http://schemas.microsoft.com/office/drawing/2014/main" val="4272342616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2782602661"/>
                    </a:ext>
                  </a:extLst>
                </a:gridCol>
                <a:gridCol w="1106298">
                  <a:extLst>
                    <a:ext uri="{9D8B030D-6E8A-4147-A177-3AD203B41FA5}">
                      <a16:colId xmlns:a16="http://schemas.microsoft.com/office/drawing/2014/main" val="1285663860"/>
                    </a:ext>
                  </a:extLst>
                </a:gridCol>
                <a:gridCol w="1168659">
                  <a:extLst>
                    <a:ext uri="{9D8B030D-6E8A-4147-A177-3AD203B41FA5}">
                      <a16:colId xmlns:a16="http://schemas.microsoft.com/office/drawing/2014/main" val="4203313952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4167043036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2622462549"/>
                    </a:ext>
                  </a:extLst>
                </a:gridCol>
                <a:gridCol w="1004674">
                  <a:extLst>
                    <a:ext uri="{9D8B030D-6E8A-4147-A177-3AD203B41FA5}">
                      <a16:colId xmlns:a16="http://schemas.microsoft.com/office/drawing/2014/main" val="866137905"/>
                    </a:ext>
                  </a:extLst>
                </a:gridCol>
                <a:gridCol w="1270282">
                  <a:extLst>
                    <a:ext uri="{9D8B030D-6E8A-4147-A177-3AD203B41FA5}">
                      <a16:colId xmlns:a16="http://schemas.microsoft.com/office/drawing/2014/main" val="1041736208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2986435148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1119402297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3519966035"/>
                    </a:ext>
                  </a:extLst>
                </a:gridCol>
                <a:gridCol w="1137479">
                  <a:extLst>
                    <a:ext uri="{9D8B030D-6E8A-4147-A177-3AD203B41FA5}">
                      <a16:colId xmlns:a16="http://schemas.microsoft.com/office/drawing/2014/main" val="30645029"/>
                    </a:ext>
                  </a:extLst>
                </a:gridCol>
              </a:tblGrid>
              <a:tr h="1190922">
                <a:tc>
                  <a:txBody>
                    <a:bodyPr/>
                    <a:lstStyle/>
                    <a:p>
                      <a:r>
                        <a:rPr lang="en-US" dirty="0"/>
                        <a:t>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No. of People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type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SHG</a:t>
                      </a:r>
                    </a:p>
                    <a:p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LHG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Area of Lightening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Thumb rule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Appliances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Qapp</a:t>
                      </a:r>
                      <a:endParaRPr lang="en-US" dirty="0"/>
                    </a:p>
                    <a:p>
                      <a:r>
                        <a:rPr lang="en-US" dirty="0"/>
                        <a:t>(Btu/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Sensible</a:t>
                      </a:r>
                    </a:p>
                    <a:p>
                      <a:r>
                        <a:rPr lang="en-US" dirty="0"/>
                        <a:t>Heat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Latent</a:t>
                      </a:r>
                    </a:p>
                    <a:p>
                      <a:r>
                        <a:rPr lang="en-US" dirty="0"/>
                        <a:t>Heat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450678"/>
                  </a:ext>
                </a:extLst>
              </a:tr>
              <a:tr h="641266">
                <a:tc>
                  <a:txBody>
                    <a:bodyPr/>
                    <a:lstStyle/>
                    <a:p>
                      <a:r>
                        <a:rPr lang="en-US" dirty="0"/>
                        <a:t>Movie 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Laptops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31549"/>
                  </a:ext>
                </a:extLst>
              </a:tr>
              <a:tr h="916094">
                <a:tc>
                  <a:txBody>
                    <a:bodyPr/>
                    <a:lstStyle/>
                    <a:p>
                      <a:r>
                        <a:rPr lang="en-US" dirty="0"/>
                        <a:t>Fine Art</a:t>
                      </a:r>
                    </a:p>
                    <a:p>
                      <a:r>
                        <a:rPr lang="en-US" dirty="0"/>
                        <a:t>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  <a:p>
                      <a:r>
                        <a:rPr lang="en-US" dirty="0"/>
                        <a:t>work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Laptops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3497.9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772611"/>
                  </a:ext>
                </a:extLst>
              </a:tr>
              <a:tr h="1190922">
                <a:tc>
                  <a:txBody>
                    <a:bodyPr/>
                    <a:lstStyle/>
                    <a:p>
                      <a:r>
                        <a:rPr lang="en-US" dirty="0" err="1"/>
                        <a:t>Xpression</a:t>
                      </a:r>
                      <a:r>
                        <a:rPr lang="en-US" dirty="0"/>
                        <a:t>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  <a:p>
                      <a:r>
                        <a:rPr lang="en-US" dirty="0"/>
                        <a:t>work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9577.5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044960"/>
                  </a:ext>
                </a:extLst>
              </a:tr>
              <a:tr h="916094">
                <a:tc>
                  <a:txBody>
                    <a:bodyPr/>
                    <a:lstStyle/>
                    <a:p>
                      <a:r>
                        <a:rPr lang="en-US" dirty="0"/>
                        <a:t>Robotics 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  <a:p>
                      <a:r>
                        <a:rPr lang="en-US" dirty="0"/>
                        <a:t>work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Laptops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4500.85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04851"/>
                  </a:ext>
                </a:extLst>
              </a:tr>
              <a:tr h="916094">
                <a:tc>
                  <a:txBody>
                    <a:bodyPr/>
                    <a:lstStyle/>
                    <a:p>
                      <a:r>
                        <a:rPr lang="en-US" dirty="0"/>
                        <a:t>Aeromodelling 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  <a:p>
                      <a:r>
                        <a:rPr lang="en-US" dirty="0"/>
                        <a:t>work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Laptops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3527.25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87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74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E4C220-22DC-4292-A235-4055F5F9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775" y="1260214"/>
            <a:ext cx="5782449" cy="754116"/>
          </a:xfrm>
        </p:spPr>
        <p:txBody>
          <a:bodyPr>
            <a:normAutofit/>
          </a:bodyPr>
          <a:lstStyle/>
          <a:p>
            <a:r>
              <a:rPr lang="en-US" sz="4000" b="1" dirty="0"/>
              <a:t>New SAC Building IITG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2C122-1472-4858-8615-C2FCE7BCE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2720" y="2610678"/>
            <a:ext cx="9495806" cy="32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6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6FF9-F0EB-4E0C-91AC-D92BFB1A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106017"/>
            <a:ext cx="10508974" cy="8407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Calculation of infiltration load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3DDF5F-41BF-4569-92BF-472448424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6278" y="946778"/>
                <a:ext cx="9859618" cy="52817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                      </a:t>
                </a:r>
                <a:r>
                  <a:rPr lang="fr-FR" sz="2000" baseline="-250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fr-FR" sz="2000" dirty="0" err="1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fr-FR" sz="2000" baseline="-25000" dirty="0" err="1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Sensible</a:t>
                </a:r>
                <a:r>
                  <a:rPr lang="fr-FR" sz="20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= 1.08 * CFM * ΔT</a:t>
                </a:r>
              </a:p>
              <a:p>
                <a:pPr marL="0" indent="0">
                  <a:buNone/>
                </a:pPr>
                <a:r>
                  <a:rPr lang="fr-FR" sz="20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                        </a:t>
                </a:r>
                <a:r>
                  <a:rPr lang="fr-FR" sz="2000" dirty="0" err="1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fr-FR" sz="2000" baseline="-25000" dirty="0" err="1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Latent</a:t>
                </a:r>
                <a:r>
                  <a:rPr lang="fr-FR" sz="2000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= 4840 * CFM * </a:t>
                </a:r>
                <a:r>
                  <a:rPr lang="fr-FR" sz="2000" dirty="0" err="1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Δw</a:t>
                </a:r>
                <a:endParaRPr lang="en-IN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                  Assumption : student activity center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                  10 CFM/person</a:t>
                </a:r>
              </a:p>
              <a:p>
                <a:r>
                  <a:rPr lang="en-US" sz="1800" dirty="0"/>
                  <a:t>From psychrometric chart indoor and outdoor conditions are as follows:-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0.0092 kg/kg of dry air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800" dirty="0"/>
                  <a:t> = 0.0321 kg/kg of dry air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  </a:t>
                </a:r>
                <a:r>
                  <a:rPr lang="el-GR" sz="1800" dirty="0"/>
                  <a:t>Δ</a:t>
                </a:r>
                <a:r>
                  <a:rPr lang="en-US" dirty="0"/>
                  <a:t>w</a:t>
                </a:r>
                <a:r>
                  <a:rPr lang="en-US" sz="1800" dirty="0"/>
                  <a:t> = </a:t>
                </a:r>
                <a:r>
                  <a:rPr lang="en-US" sz="18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0.0229</a:t>
                </a:r>
                <a:r>
                  <a:rPr lang="en-US" dirty="0"/>
                  <a:t> </a:t>
                </a:r>
                <a:r>
                  <a:rPr lang="en-US" sz="1800" dirty="0"/>
                  <a:t>kg/kg of dry air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:r>
                  <a:rPr lang="en-US" dirty="0"/>
                  <a:t>98</a:t>
                </a:r>
                <a:r>
                  <a:rPr lang="en-US" sz="1800" dirty="0"/>
                  <a:t>.6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= 75.2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= 23.4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3DDF5F-41BF-4569-92BF-472448424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6278" y="946778"/>
                <a:ext cx="9859618" cy="5281744"/>
              </a:xfrm>
              <a:blipFill>
                <a:blip r:embed="rId2"/>
                <a:stretch>
                  <a:fillRect l="-433" t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9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9AE6-1D5D-415B-94E7-F1F9E37A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318052"/>
            <a:ext cx="10177670" cy="8348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Calculation for infiltration &amp; ventilation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329C-624C-4CE6-B721-F2BAD370A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503" y="1046922"/>
            <a:ext cx="10177669" cy="54930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INFILTRATION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Q</a:t>
            </a:r>
            <a:r>
              <a:rPr lang="fr-FR" sz="1900" baseline="-25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Sensible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= 1.08 * CFM * ΔT*N                     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where</a:t>
            </a:r>
            <a:r>
              <a:rPr lang="fr-FR" dirty="0">
                <a:solidFill>
                  <a:srgbClr val="002060"/>
                </a:solidFill>
                <a:latin typeface="Times New Roman" panose="02020603050405020304" pitchFamily="18" charset="0"/>
              </a:rPr>
              <a:t>,  N=No. Of people </a:t>
            </a:r>
            <a:endParaRPr lang="fr-FR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/>
              <a:t>                               = 1.08*10*23.4*223                                   </a:t>
            </a:r>
            <a:r>
              <a:rPr lang="en-US" sz="1800" dirty="0" err="1"/>
              <a:t>Wc</a:t>
            </a:r>
            <a:r>
              <a:rPr lang="en-US" sz="1800" dirty="0"/>
              <a:t>=0.0061 kg/kg of dry air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</a:p>
          <a:p>
            <a:pPr marL="0" indent="0">
              <a:buNone/>
            </a:pPr>
            <a:r>
              <a:rPr lang="en-US" sz="1800" dirty="0"/>
              <a:t>                               = 56356.56 Btu/</a:t>
            </a:r>
            <a:r>
              <a:rPr lang="en-US" sz="1800" dirty="0" err="1"/>
              <a:t>hr</a:t>
            </a:r>
            <a:r>
              <a:rPr lang="en-US" sz="1800" dirty="0"/>
              <a:t>                                       </a:t>
            </a:r>
          </a:p>
          <a:p>
            <a:pPr marL="0" indent="0">
              <a:buNone/>
            </a:pPr>
            <a:r>
              <a:rPr lang="en-US" sz="1800" dirty="0"/>
              <a:t>                  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Q</a:t>
            </a:r>
            <a:r>
              <a:rPr lang="fr-FR" sz="2200" baseline="-25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Latent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= 4840 * CFM * 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Δw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*N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            =4840*10*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0.0229</a:t>
            </a:r>
            <a:r>
              <a:rPr lang="en-US" dirty="0"/>
              <a:t> 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*223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            =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247164.3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Btu/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hr</a:t>
            </a:r>
            <a:endParaRPr lang="fr-FR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VENTILATION</a:t>
            </a:r>
          </a:p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</a:t>
            </a:r>
            <a:r>
              <a:rPr lang="fr-FR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Q</a:t>
            </a:r>
            <a:r>
              <a:rPr lang="fr-FR" sz="2600" baseline="-25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sensible</a:t>
            </a:r>
            <a:r>
              <a:rPr lang="fr-F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= 1.08*CFM*</a:t>
            </a:r>
            <a:r>
              <a:rPr lang="el-GR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Δ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Tc*N                             </a:t>
            </a:r>
            <a:endParaRPr lang="en-IN" sz="18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800" dirty="0"/>
              <a:t>                             = 1.08*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10*54*223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= 130053.6 Btu/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</a:t>
            </a:r>
            <a:r>
              <a:rPr lang="en-US" sz="2200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latent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4840*</a:t>
            </a:r>
            <a:r>
              <a:rPr lang="el-G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Δ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r>
              <a:rPr lang="en-US" sz="2200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*CFM*N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= 4840*0.026*10*223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= 280623.2 Btu/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77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0A37-21A7-44E3-9EAA-64CBA8CC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504" y="425602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Calculation for total load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C0658-DBB8-4EB3-8B88-7FC426B04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0261" y="1378226"/>
                <a:ext cx="9674087" cy="5054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Total Sensible load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space</a:t>
                </a:r>
                <a:r>
                  <a:rPr lang="en-US" sz="1800" dirty="0"/>
                  <a:t> +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infl</a:t>
                </a:r>
                <a:r>
                  <a:rPr lang="en-US" sz="1800" dirty="0"/>
                  <a:t> +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vent</a:t>
                </a:r>
                <a:endParaRPr lang="en-US" sz="1800" baseline="-25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 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800" dirty="0"/>
                  <a:t>= </a:t>
                </a:r>
                <a:r>
                  <a:rPr lang="en-US" dirty="0"/>
                  <a:t>1214113  </a:t>
                </a:r>
                <a:r>
                  <a:rPr lang="en-US" sz="1800" dirty="0"/>
                  <a:t>Btu/</a:t>
                </a:r>
                <a:r>
                  <a:rPr lang="en-US" sz="1800" dirty="0" err="1"/>
                  <a:t>hr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Total Latent load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                       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space</a:t>
                </a:r>
                <a:r>
                  <a:rPr lang="en-US" sz="1800" dirty="0"/>
                  <a:t> +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infl</a:t>
                </a:r>
                <a:r>
                  <a:rPr lang="en-US" sz="1800" dirty="0"/>
                  <a:t> +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vent</a:t>
                </a:r>
                <a:endParaRPr lang="en-US" sz="1800" baseline="-25000" dirty="0"/>
              </a:p>
              <a:p>
                <a:pPr marL="0" indent="0">
                  <a:buNone/>
                </a:pPr>
                <a:r>
                  <a:rPr lang="en-US" sz="1800" dirty="0"/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= </a:t>
                </a:r>
                <a:r>
                  <a:rPr lang="en-US" dirty="0"/>
                  <a:t>621287.5 </a:t>
                </a:r>
                <a:r>
                  <a:rPr lang="en-US" sz="1800" dirty="0"/>
                  <a:t> Btu/</a:t>
                </a:r>
                <a:r>
                  <a:rPr lang="en-US" sz="1800" dirty="0" err="1"/>
                  <a:t>hr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RSH=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space</a:t>
                </a:r>
                <a:r>
                  <a:rPr lang="en-US" sz="1800" dirty="0"/>
                  <a:t> +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infl</a:t>
                </a:r>
                <a:r>
                  <a:rPr lang="en-US" sz="1800" dirty="0"/>
                  <a:t> = 1084059.61 Btu/</a:t>
                </a:r>
                <a:r>
                  <a:rPr lang="en-US" sz="1800" dirty="0" err="1"/>
                  <a:t>hr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      RLH =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space</a:t>
                </a:r>
                <a:r>
                  <a:rPr lang="en-US" sz="1800" dirty="0"/>
                  <a:t> + </a:t>
                </a:r>
                <a:r>
                  <a:rPr lang="en-US" sz="1800" dirty="0" err="1"/>
                  <a:t>Q</a:t>
                </a:r>
                <a:r>
                  <a:rPr lang="en-US" sz="1800" baseline="-25000" dirty="0" err="1"/>
                  <a:t>infl</a:t>
                </a:r>
                <a:r>
                  <a:rPr lang="en-US" sz="1800" dirty="0"/>
                  <a:t>  = 340664.3 Btu/</a:t>
                </a:r>
                <a:r>
                  <a:rPr lang="en-US" sz="1800" dirty="0" err="1"/>
                  <a:t>hr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        </a:t>
                </a:r>
                <a:r>
                  <a:rPr lang="en-US" sz="2000" b="1" dirty="0"/>
                  <a:t>Total Room Load = 1424723.91 Btu/</a:t>
                </a:r>
                <a:r>
                  <a:rPr lang="en-US" sz="2000" b="1" dirty="0" err="1"/>
                  <a:t>hr</a:t>
                </a:r>
                <a:r>
                  <a:rPr lang="en-US" sz="2000" b="1" dirty="0"/>
                  <a:t> =118.73 TR</a:t>
                </a:r>
              </a:p>
              <a:p>
                <a:pPr marL="0" indent="0">
                  <a:buNone/>
                </a:pPr>
                <a:r>
                  <a:rPr lang="en-US" sz="1800" dirty="0"/>
                  <a:t>                SHF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𝑆𝐻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𝑆𝐻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𝐿𝐻</m:t>
                        </m:r>
                      </m:den>
                    </m:f>
                  </m:oMath>
                </a14:m>
                <a:r>
                  <a:rPr lang="en-US" sz="1800" dirty="0"/>
                  <a:t> = 0.761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C0658-DBB8-4EB3-8B88-7FC426B04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0261" y="1378226"/>
                <a:ext cx="9674087" cy="5054172"/>
              </a:xfrm>
              <a:blipFill>
                <a:blip r:embed="rId2"/>
                <a:stretch>
                  <a:fillRect l="-567" t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31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25F87-CD4B-465A-8A96-FA322941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" y="105770"/>
            <a:ext cx="12191999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37D687-872A-461C-AA27-C51B8A332BA3}"/>
              </a:ext>
            </a:extLst>
          </p:cNvPr>
          <p:cNvCxnSpPr/>
          <p:nvPr/>
        </p:nvCxnSpPr>
        <p:spPr>
          <a:xfrm flipV="1">
            <a:off x="6441743" y="709684"/>
            <a:ext cx="2156347" cy="40124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FC097B-9043-4AF7-8067-1BC2F162FE5A}"/>
              </a:ext>
            </a:extLst>
          </p:cNvPr>
          <p:cNvCxnSpPr>
            <a:cxnSpLocks/>
          </p:cNvCxnSpPr>
          <p:nvPr/>
        </p:nvCxnSpPr>
        <p:spPr>
          <a:xfrm flipH="1">
            <a:off x="3559126" y="3967089"/>
            <a:ext cx="3263705" cy="1433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833268-7372-4C35-A3FB-209894F52263}"/>
              </a:ext>
            </a:extLst>
          </p:cNvPr>
          <p:cNvCxnSpPr>
            <a:cxnSpLocks/>
          </p:cNvCxnSpPr>
          <p:nvPr/>
        </p:nvCxnSpPr>
        <p:spPr>
          <a:xfrm flipH="1">
            <a:off x="4967785" y="3903260"/>
            <a:ext cx="7001302" cy="10508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A34C65-C21F-40B4-9A62-343673FADDC8}"/>
              </a:ext>
            </a:extLst>
          </p:cNvPr>
          <p:cNvCxnSpPr>
            <a:cxnSpLocks/>
          </p:cNvCxnSpPr>
          <p:nvPr/>
        </p:nvCxnSpPr>
        <p:spPr>
          <a:xfrm flipH="1">
            <a:off x="4704383" y="4954137"/>
            <a:ext cx="26340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37AC8B-4B45-4115-8793-C6D25F1C67FA}"/>
              </a:ext>
            </a:extLst>
          </p:cNvPr>
          <p:cNvSpPr txBox="1"/>
          <p:nvPr/>
        </p:nvSpPr>
        <p:spPr>
          <a:xfrm>
            <a:off x="8598090" y="477672"/>
            <a:ext cx="41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FFA4B-10CB-48A6-A4F6-931089DC4BF2}"/>
              </a:ext>
            </a:extLst>
          </p:cNvPr>
          <p:cNvSpPr txBox="1"/>
          <p:nvPr/>
        </p:nvSpPr>
        <p:spPr>
          <a:xfrm>
            <a:off x="6309817" y="47333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A539-EDC5-4C72-BAEF-CEC37D7E29DA}"/>
              </a:ext>
            </a:extLst>
          </p:cNvPr>
          <p:cNvSpPr txBox="1"/>
          <p:nvPr/>
        </p:nvSpPr>
        <p:spPr>
          <a:xfrm>
            <a:off x="6822831" y="375004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C5A31-6D82-4AB5-AB31-A5364396DE03}"/>
              </a:ext>
            </a:extLst>
          </p:cNvPr>
          <p:cNvSpPr txBox="1"/>
          <p:nvPr/>
        </p:nvSpPr>
        <p:spPr>
          <a:xfrm>
            <a:off x="4851779" y="48873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2F79C-7D1A-4537-9676-F8AFD1E64C23}"/>
              </a:ext>
            </a:extLst>
          </p:cNvPr>
          <p:cNvSpPr txBox="1"/>
          <p:nvPr/>
        </p:nvSpPr>
        <p:spPr>
          <a:xfrm>
            <a:off x="4247183" y="500058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7D7DE-0822-470E-9A23-37644F6CA957}"/>
              </a:ext>
            </a:extLst>
          </p:cNvPr>
          <p:cNvSpPr txBox="1"/>
          <p:nvPr/>
        </p:nvSpPr>
        <p:spPr>
          <a:xfrm>
            <a:off x="3373763" y="510266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5F3D3E-DBFB-4CF7-9784-7A2E310AE679}"/>
              </a:ext>
            </a:extLst>
          </p:cNvPr>
          <p:cNvCxnSpPr/>
          <p:nvPr/>
        </p:nvCxnSpPr>
        <p:spPr>
          <a:xfrm>
            <a:off x="-1153551" y="29120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0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B3FFB6-F1A8-47AD-A40B-F2B9D9E99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10155" y="624110"/>
                <a:ext cx="9394458" cy="211909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400" u="sng" dirty="0"/>
                  <a:t>Assumptions:-</a:t>
                </a:r>
                <a:br>
                  <a:rPr lang="en-US" sz="2400" u="sng" dirty="0"/>
                </a:br>
                <a:br>
                  <a:rPr lang="en-US" sz="2400" u="sng" dirty="0"/>
                </a:br>
                <a:r>
                  <a:rPr lang="en-US" sz="1800" dirty="0"/>
                  <a:t>20% fresh air used</a:t>
                </a:r>
                <a:br>
                  <a:rPr lang="en-US" sz="1800" dirty="0"/>
                </a:br>
                <a:r>
                  <a:rPr lang="en-US" sz="1800" dirty="0"/>
                  <a:t>Coil temperature = 7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br>
                  <a:rPr lang="en-US" sz="1800" dirty="0"/>
                </a:br>
                <a:r>
                  <a:rPr lang="en-US" sz="1800" dirty="0"/>
                  <a:t>Air entering to the room = 15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br>
                  <a:rPr lang="en-US" sz="1800" dirty="0"/>
                </a:br>
                <a:endParaRPr lang="en-US" sz="1800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B3FFB6-F1A8-47AD-A40B-F2B9D9E99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10155" y="624110"/>
                <a:ext cx="9394458" cy="2119090"/>
              </a:xfrm>
              <a:blipFill>
                <a:blip r:embed="rId2"/>
                <a:stretch>
                  <a:fillRect l="-844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5E47F-1B3D-415C-A2E2-8A9C5B4EB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0154" y="2743200"/>
                <a:ext cx="9394458" cy="31680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From psychrometric chart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 120 </a:t>
                </a:r>
                <a:r>
                  <a:rPr lang="en-US" dirty="0" err="1"/>
                  <a:t>kj</a:t>
                </a:r>
                <a:r>
                  <a:rPr lang="en-US" dirty="0"/>
                  <a:t>/kg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=47.5 </a:t>
                </a:r>
                <a:r>
                  <a:rPr lang="en-US" dirty="0" err="1"/>
                  <a:t>kj</a:t>
                </a:r>
                <a:r>
                  <a:rPr lang="en-US" dirty="0"/>
                  <a:t>/kg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  <a:r>
                  <a:rPr lang="en-US" dirty="0" err="1"/>
                  <a:t>bc</a:t>
                </a:r>
                <a:r>
                  <a:rPr lang="en-US" dirty="0"/>
                  <a:t> = 0.2ab ( assumption 20% fresh air 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= 61 </a:t>
                </a:r>
                <a:r>
                  <a:rPr lang="en-US" sz="2400" dirty="0" err="1"/>
                  <a:t>kj</a:t>
                </a:r>
                <a:r>
                  <a:rPr lang="en-US" sz="2400" dirty="0"/>
                  <a:t>/kg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 =26.6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b="1" dirty="0"/>
                  <a:t>              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coil</a:t>
                </a:r>
                <a:r>
                  <a:rPr lang="en-US" b="1" dirty="0"/>
                  <a:t> = 7ºC</a:t>
                </a:r>
                <a:endParaRPr lang="en-US" b="1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5E47F-1B3D-415C-A2E2-8A9C5B4EB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0154" y="2743200"/>
                <a:ext cx="9394458" cy="3168022"/>
              </a:xfrm>
              <a:blipFill>
                <a:blip r:embed="rId3"/>
                <a:stretch>
                  <a:fillRect l="-454" t="-192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503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A03A-70B3-495F-BFA3-8CA09A35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enthalpy of various points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10D3B6-4693-4CA4-96F7-C60AB5BA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78948"/>
              </p:ext>
            </p:extLst>
          </p:nvPr>
        </p:nvGraphicFramePr>
        <p:xfrm>
          <a:off x="2705536" y="2000556"/>
          <a:ext cx="7999896" cy="423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632">
                  <a:extLst>
                    <a:ext uri="{9D8B030D-6E8A-4147-A177-3AD203B41FA5}">
                      <a16:colId xmlns:a16="http://schemas.microsoft.com/office/drawing/2014/main" val="67194003"/>
                    </a:ext>
                  </a:extLst>
                </a:gridCol>
                <a:gridCol w="2666632">
                  <a:extLst>
                    <a:ext uri="{9D8B030D-6E8A-4147-A177-3AD203B41FA5}">
                      <a16:colId xmlns:a16="http://schemas.microsoft.com/office/drawing/2014/main" val="1772898630"/>
                    </a:ext>
                  </a:extLst>
                </a:gridCol>
                <a:gridCol w="2666632">
                  <a:extLst>
                    <a:ext uri="{9D8B030D-6E8A-4147-A177-3AD203B41FA5}">
                      <a16:colId xmlns:a16="http://schemas.microsoft.com/office/drawing/2014/main" val="3202603960"/>
                    </a:ext>
                  </a:extLst>
                </a:gridCol>
              </a:tblGrid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 º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 (</a:t>
                      </a:r>
                      <a:r>
                        <a:rPr lang="en-US" dirty="0" err="1"/>
                        <a:t>kj</a:t>
                      </a:r>
                      <a:r>
                        <a:rPr lang="en-US" dirty="0"/>
                        <a:t>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67598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36168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84469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134375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34156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05366"/>
                  </a:ext>
                </a:extLst>
              </a:tr>
              <a:tr h="60476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52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3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3739C90F-7797-46DB-8B89-6F678843EFBC}"/>
                  </a:ext>
                </a:extLst>
              </p:cNvPr>
              <p:cNvSpPr txBox="1"/>
              <p:nvPr/>
            </p:nvSpPr>
            <p:spPr>
              <a:xfrm>
                <a:off x="1610039" y="980055"/>
                <a:ext cx="7792872" cy="85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Bypass factor for cooling coil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Bypass factor = 0.234</a:t>
                </a:r>
              </a:p>
            </p:txBody>
          </p:sp>
        </mc:Choice>
        <mc:Fallback xmlns="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3739C90F-7797-46DB-8B89-6F678843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39" y="980055"/>
                <a:ext cx="7792872" cy="850682"/>
              </a:xfrm>
              <a:prstGeom prst="rect">
                <a:avLst/>
              </a:prstGeom>
              <a:blipFill>
                <a:blip r:embed="rId2"/>
                <a:stretch>
                  <a:fillRect l="-626" b="-10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3D7B7D46-F54E-4559-80CA-B51494C5CBF6}"/>
                  </a:ext>
                </a:extLst>
              </p:cNvPr>
              <p:cNvSpPr txBox="1"/>
              <p:nvPr/>
            </p:nvSpPr>
            <p:spPr>
              <a:xfrm>
                <a:off x="1610039" y="1755358"/>
                <a:ext cx="9512489" cy="2709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Fraction of fresh air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h𝑏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h𝑏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𝑀𝑓𝑎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𝑀𝑡𝑎</m:t>
                        </m:r>
                      </m:den>
                    </m:f>
                  </m:oMath>
                </a14:m>
                <a:r>
                  <a:rPr lang="en-US" dirty="0"/>
                  <a:t>  =0.2</a:t>
                </a:r>
              </a:p>
              <a:p>
                <a:endParaRPr lang="en-US" dirty="0"/>
              </a:p>
              <a:p>
                <a:r>
                  <a:rPr lang="en-US" dirty="0"/>
                  <a:t>Room load=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</a:t>
                </a:r>
                <a:r>
                  <a:rPr lang="en-US" dirty="0"/>
                  <a:t> - h</a:t>
                </a:r>
                <a:r>
                  <a:rPr lang="en-US" baseline="-25000" dirty="0"/>
                  <a:t>e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Mass flow rate of total air= 34.73 kg/sec</a:t>
                </a:r>
              </a:p>
              <a:p>
                <a:endParaRPr lang="en-US" dirty="0"/>
              </a:p>
              <a:p>
                <a:r>
                  <a:rPr lang="en-US" dirty="0"/>
                  <a:t>                                      </a:t>
                </a:r>
                <a:endParaRPr lang="en-US" b="0" dirty="0"/>
              </a:p>
              <a:p>
                <a:r>
                  <a:rPr lang="en-US" dirty="0"/>
                  <a:t>                                       </a:t>
                </a: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3D7B7D46-F54E-4559-80CA-B51494C5C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39" y="1755358"/>
                <a:ext cx="9512489" cy="2709973"/>
              </a:xfrm>
              <a:prstGeom prst="rect">
                <a:avLst/>
              </a:prstGeom>
              <a:blipFill>
                <a:blip r:embed="rId3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">
            <a:extLst>
              <a:ext uri="{FF2B5EF4-FFF2-40B4-BE49-F238E27FC236}">
                <a16:creationId xmlns:a16="http://schemas.microsoft.com/office/drawing/2014/main" id="{0055FD88-B883-4F41-BA81-E1EEC45E5359}"/>
              </a:ext>
            </a:extLst>
          </p:cNvPr>
          <p:cNvSpPr txBox="1"/>
          <p:nvPr/>
        </p:nvSpPr>
        <p:spPr>
          <a:xfrm>
            <a:off x="1528152" y="3094511"/>
            <a:ext cx="951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Mass flow rate of fresh air =6.945 kg/sec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896F35E3-CED8-4245-A9F0-1DFF42EA30DA}"/>
                  </a:ext>
                </a:extLst>
              </p:cNvPr>
              <p:cNvSpPr txBox="1"/>
              <p:nvPr/>
            </p:nvSpPr>
            <p:spPr>
              <a:xfrm>
                <a:off x="1528152" y="4050482"/>
                <a:ext cx="104814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Capacity of cooling coil=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c</a:t>
                </a:r>
                <a:r>
                  <a:rPr lang="en-US" dirty="0"/>
                  <a:t> -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                           </a:t>
                </a:r>
              </a:p>
              <a:p>
                <a:r>
                  <a:rPr lang="en-US" dirty="0"/>
                  <a:t>                                           =1010.57 kw</a:t>
                </a:r>
              </a:p>
              <a:p>
                <a:r>
                  <a:rPr lang="en-US" dirty="0"/>
                  <a:t>                                           = 287.91 TR</a:t>
                </a: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896F35E3-CED8-4245-A9F0-1DFF42EA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52" y="4050482"/>
                <a:ext cx="10481480" cy="1200329"/>
              </a:xfrm>
              <a:prstGeom prst="rect">
                <a:avLst/>
              </a:prstGeom>
              <a:blipFill>
                <a:blip r:embed="rId4"/>
                <a:stretch>
                  <a:fillRect l="-52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A6211F40-36AB-4D8E-AEDB-8E9295208F4D}"/>
                  </a:ext>
                </a:extLst>
              </p:cNvPr>
              <p:cNvSpPr txBox="1"/>
              <p:nvPr/>
            </p:nvSpPr>
            <p:spPr>
              <a:xfrm>
                <a:off x="1710520" y="5231614"/>
                <a:ext cx="10631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Capacity of heating coil=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(h</a:t>
                </a:r>
                <a:r>
                  <a:rPr lang="en-US" baseline="-25000" dirty="0"/>
                  <a:t>e</a:t>
                </a:r>
                <a:r>
                  <a:rPr lang="en-US" dirty="0"/>
                  <a:t> -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                                           = 142.38 KW</a:t>
                </a:r>
              </a:p>
              <a:p>
                <a:r>
                  <a:rPr lang="en-US" dirty="0"/>
                  <a:t>                                           </a:t>
                </a: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A6211F40-36AB-4D8E-AEDB-8E9295208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20" y="5231614"/>
                <a:ext cx="10631606" cy="923330"/>
              </a:xfrm>
              <a:prstGeom prst="rect">
                <a:avLst/>
              </a:prstGeom>
              <a:blipFill>
                <a:blip r:embed="rId5"/>
                <a:stretch>
                  <a:fillRect l="-516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57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404D487-2A6B-4532-8690-889C23AC15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166359"/>
              </p:ext>
            </p:extLst>
          </p:nvPr>
        </p:nvGraphicFramePr>
        <p:xfrm>
          <a:off x="520504" y="98474"/>
          <a:ext cx="1115099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226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838570-3812-4DE2-83C7-4645719775D4}"/>
              </a:ext>
            </a:extLst>
          </p:cNvPr>
          <p:cNvSpPr/>
          <p:nvPr/>
        </p:nvSpPr>
        <p:spPr>
          <a:xfrm>
            <a:off x="1515260" y="2967335"/>
            <a:ext cx="9161482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US" sz="1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8846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388D-6D70-4794-9292-1CCE7F12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7929301" cy="740864"/>
          </a:xfrm>
        </p:spPr>
        <p:txBody>
          <a:bodyPr/>
          <a:lstStyle/>
          <a:p>
            <a:r>
              <a:rPr lang="en-US" dirty="0"/>
              <a:t> Principles modes of heat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5A94-6163-4B7B-9110-124FC31E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Conduction</a:t>
            </a:r>
          </a:p>
          <a:p>
            <a:r>
              <a:rPr lang="en-US" dirty="0"/>
              <a:t>Convection</a:t>
            </a:r>
          </a:p>
          <a:p>
            <a:r>
              <a:rPr lang="en-US" dirty="0"/>
              <a:t>Radiation</a:t>
            </a:r>
          </a:p>
          <a:p>
            <a:r>
              <a:rPr lang="en-US" dirty="0"/>
              <a:t> </a:t>
            </a:r>
            <a:r>
              <a:rPr lang="en-US" sz="2800" b="1" u="sng" dirty="0"/>
              <a:t>Design condition</a:t>
            </a:r>
          </a:p>
          <a:p>
            <a:r>
              <a:rPr lang="en-US" sz="1800" dirty="0"/>
              <a:t> Outdoor design condition:</a:t>
            </a:r>
          </a:p>
          <a:p>
            <a:pPr marL="0" indent="0">
              <a:buNone/>
            </a:pPr>
            <a:r>
              <a:rPr lang="en-US" sz="1800" dirty="0"/>
              <a:t>        At peak time, typical Guwahati DBT 98.6 </a:t>
            </a:r>
            <a:r>
              <a:rPr lang="en-IN" sz="1800" dirty="0"/>
              <a:t>˚F(37˚C), and  80% RH</a:t>
            </a:r>
          </a:p>
          <a:p>
            <a:r>
              <a:rPr lang="en-IN" sz="1800" dirty="0"/>
              <a:t>Indoor design condition: based upon human comfort </a:t>
            </a:r>
          </a:p>
          <a:p>
            <a:pPr marL="0" indent="0">
              <a:buNone/>
            </a:pPr>
            <a:r>
              <a:rPr lang="en-IN" sz="1800" dirty="0"/>
              <a:t>     at peak time DBT= 75.2˚F(24˚C),  50% RH</a:t>
            </a:r>
            <a:endParaRPr lang="en-IN" sz="24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6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295-D197-48D8-9849-DFCD8C59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u="sng" spc="-5" dirty="0">
                <a:solidFill>
                  <a:schemeClr val="tx1"/>
                </a:solidFill>
              </a:rPr>
              <a:t>Sp</a:t>
            </a:r>
            <a:r>
              <a:rPr lang="en-IN" sz="4400" b="1" u="sng" spc="10" dirty="0">
                <a:solidFill>
                  <a:schemeClr val="tx1"/>
                </a:solidFill>
              </a:rPr>
              <a:t>a</a:t>
            </a:r>
            <a:r>
              <a:rPr lang="en-IN" sz="4400" b="1" u="sng" dirty="0">
                <a:solidFill>
                  <a:schemeClr val="tx1"/>
                </a:solidFill>
              </a:rPr>
              <a:t>ce</a:t>
            </a:r>
            <a:r>
              <a:rPr lang="en-IN" sz="4400" b="1" u="sng" spc="-12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4400" b="1" u="sng" spc="-5" dirty="0">
                <a:solidFill>
                  <a:schemeClr val="tx1"/>
                </a:solidFill>
              </a:rPr>
              <a:t>Ch</a:t>
            </a:r>
            <a:r>
              <a:rPr lang="en-IN" sz="4400" b="1" u="sng" spc="5" dirty="0">
                <a:solidFill>
                  <a:schemeClr val="tx1"/>
                </a:solidFill>
              </a:rPr>
              <a:t>a</a:t>
            </a:r>
            <a:r>
              <a:rPr lang="en-IN" sz="4400" b="1" u="sng" spc="-85" dirty="0">
                <a:solidFill>
                  <a:schemeClr val="tx1"/>
                </a:solidFill>
              </a:rPr>
              <a:t>r</a:t>
            </a:r>
            <a:r>
              <a:rPr lang="en-IN" sz="4400" b="1" u="sng" dirty="0">
                <a:solidFill>
                  <a:schemeClr val="tx1"/>
                </a:solidFill>
              </a:rPr>
              <a:t>ac</a:t>
            </a:r>
            <a:r>
              <a:rPr lang="en-IN" sz="4400" b="1" u="sng" spc="-50" dirty="0">
                <a:solidFill>
                  <a:schemeClr val="tx1"/>
                </a:solidFill>
              </a:rPr>
              <a:t>t</a:t>
            </a:r>
            <a:r>
              <a:rPr lang="en-IN" sz="4400" b="1" u="sng" dirty="0">
                <a:solidFill>
                  <a:schemeClr val="tx1"/>
                </a:solidFill>
              </a:rPr>
              <a:t>eri</a:t>
            </a:r>
            <a:r>
              <a:rPr lang="en-IN" sz="4400" b="1" u="sng" spc="-45" dirty="0">
                <a:solidFill>
                  <a:schemeClr val="tx1"/>
                </a:solidFill>
              </a:rPr>
              <a:t>s</a:t>
            </a:r>
            <a:r>
              <a:rPr lang="en-IN" sz="4400" b="1" u="sng" dirty="0">
                <a:solidFill>
                  <a:schemeClr val="tx1"/>
                </a:solidFill>
              </a:rPr>
              <a:t>tics</a:t>
            </a:r>
            <a:endParaRPr lang="en-US" sz="4400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4EC1-BB21-4C8D-B7CF-7680719F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Lightening</a:t>
            </a:r>
          </a:p>
          <a:p>
            <a:r>
              <a:rPr lang="en-US" sz="2400" dirty="0"/>
              <a:t>Ceiling</a:t>
            </a:r>
          </a:p>
          <a:p>
            <a:r>
              <a:rPr lang="en-US" sz="2400" dirty="0"/>
              <a:t>Surrounding condition</a:t>
            </a:r>
          </a:p>
          <a:p>
            <a:r>
              <a:rPr lang="en-US" sz="2400" dirty="0"/>
              <a:t>Window</a:t>
            </a:r>
          </a:p>
          <a:p>
            <a:r>
              <a:rPr lang="en-US" sz="2400" dirty="0"/>
              <a:t>Occupants</a:t>
            </a:r>
          </a:p>
          <a:p>
            <a:r>
              <a:rPr lang="en-US" sz="2400" dirty="0"/>
              <a:t>Appliances</a:t>
            </a:r>
          </a:p>
          <a:p>
            <a:r>
              <a:rPr lang="en-US" sz="2400" dirty="0"/>
              <a:t>Orientation of building</a:t>
            </a:r>
          </a:p>
          <a:p>
            <a:r>
              <a:rPr lang="en-US" sz="2400" dirty="0"/>
              <a:t>Size of building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04C1C0-692D-4A77-B232-7B904952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New SAC Building Layout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C81EFAE-F4B0-42E3-8016-C98FF98E70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3" y="2103783"/>
            <a:ext cx="11384754" cy="45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48C6-9B4A-4E26-9D17-31FCA860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Cooling load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B2FF5-7034-4376-9D60-F1D4B21B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Equation used for cooling load temperature difference correction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CLTD</a:t>
            </a:r>
            <a:r>
              <a:rPr lang="en-I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[CLTD + (78 – TR) +(TM – 85)]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Where 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TR= inside design temp=75.2 ˚ F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Daily range= max DBT- min DBT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                =  98.6-77 = 21.6F 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TM=Mean outdoor temp= Max outdoor temperature-(Daily range/2)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    = 98.6-21.6/2 = 87.8˚ F  (31˚ C )</a:t>
            </a:r>
          </a:p>
          <a:p>
            <a:pPr marL="0" indent="0">
              <a:buNone/>
            </a:pPr>
            <a:endParaRPr lang="en-US" kern="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5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4DF6-80FF-4D68-9842-338575CB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CLTD and </a:t>
            </a:r>
            <a:r>
              <a:rPr lang="en-US" dirty="0" err="1">
                <a:solidFill>
                  <a:schemeClr val="accent1"/>
                </a:solidFill>
              </a:rPr>
              <a:t>CLTDc</a:t>
            </a:r>
            <a:r>
              <a:rPr lang="en-US" dirty="0">
                <a:solidFill>
                  <a:schemeClr val="accent1"/>
                </a:solidFill>
              </a:rPr>
              <a:t> for different walls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08A04-5A8F-438E-9163-E6FE60DC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557" y="2133600"/>
            <a:ext cx="9636055" cy="377762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40753CF-AB24-458C-9E5F-301314212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713"/>
              </p:ext>
            </p:extLst>
          </p:nvPr>
        </p:nvGraphicFramePr>
        <p:xfrm>
          <a:off x="2297041" y="2133600"/>
          <a:ext cx="8158923" cy="301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41">
                  <a:extLst>
                    <a:ext uri="{9D8B030D-6E8A-4147-A177-3AD203B41FA5}">
                      <a16:colId xmlns:a16="http://schemas.microsoft.com/office/drawing/2014/main" val="2152385386"/>
                    </a:ext>
                  </a:extLst>
                </a:gridCol>
                <a:gridCol w="2719641">
                  <a:extLst>
                    <a:ext uri="{9D8B030D-6E8A-4147-A177-3AD203B41FA5}">
                      <a16:colId xmlns:a16="http://schemas.microsoft.com/office/drawing/2014/main" val="1061091427"/>
                    </a:ext>
                  </a:extLst>
                </a:gridCol>
                <a:gridCol w="2719641">
                  <a:extLst>
                    <a:ext uri="{9D8B030D-6E8A-4147-A177-3AD203B41FA5}">
                      <a16:colId xmlns:a16="http://schemas.microsoft.com/office/drawing/2014/main" val="3023535181"/>
                    </a:ext>
                  </a:extLst>
                </a:gridCol>
              </a:tblGrid>
              <a:tr h="752852">
                <a:tc>
                  <a:txBody>
                    <a:bodyPr/>
                    <a:lstStyle/>
                    <a:p>
                      <a:r>
                        <a:rPr lang="en-US" sz="2400" dirty="0"/>
                        <a:t>Walls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CLTDc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403591"/>
                  </a:ext>
                </a:extLst>
              </a:tr>
              <a:tr h="752852">
                <a:tc>
                  <a:txBody>
                    <a:bodyPr/>
                    <a:lstStyle/>
                    <a:p>
                      <a:r>
                        <a:rPr lang="en-US" dirty="0"/>
                        <a:t>North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88750"/>
                  </a:ext>
                </a:extLst>
              </a:tr>
              <a:tr h="752852">
                <a:tc>
                  <a:txBody>
                    <a:bodyPr/>
                    <a:lstStyle/>
                    <a:p>
                      <a:r>
                        <a:rPr lang="en-US" dirty="0"/>
                        <a:t>South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65030"/>
                  </a:ext>
                </a:extLst>
              </a:tr>
              <a:tr h="752852">
                <a:tc>
                  <a:txBody>
                    <a:bodyPr/>
                    <a:lstStyle/>
                    <a:p>
                      <a:r>
                        <a:rPr lang="en-US" dirty="0"/>
                        <a:t>East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49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94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0CD4-154B-4A52-9A1F-99DCE606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Calculation of heat transfer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186AB-85DF-4DAB-ADB4-C7AE296649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26296" y="1736035"/>
                <a:ext cx="8178315" cy="41486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For </a:t>
                </a:r>
                <a:r>
                  <a:rPr lang="en-US" sz="2400" b="1" u="sng" dirty="0"/>
                  <a:t>North </a:t>
                </a:r>
                <a:r>
                  <a:rPr lang="en-US" sz="2400" b="1" dirty="0"/>
                  <a:t>, </a:t>
                </a:r>
                <a:r>
                  <a:rPr lang="en-US" sz="2400" b="1" u="sng" dirty="0"/>
                  <a:t>South</a:t>
                </a:r>
                <a:r>
                  <a:rPr lang="en-US" sz="2400" b="1" dirty="0"/>
                  <a:t> and </a:t>
                </a:r>
                <a:r>
                  <a:rPr lang="en-US" sz="2400" b="1" u="sng" dirty="0"/>
                  <a:t>East</a:t>
                </a:r>
                <a:r>
                  <a:rPr lang="en-US" sz="2400" b="1" dirty="0"/>
                  <a:t> faced wall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𝑏𝑟𝑖𝑐𝑘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𝑖𝑛𝑠𝑖𝑑𝑒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𝑎𝑖𝑟</m:t>
                                  </m:r>
                                </m:e>
                              </m:eqAr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8.805</m:t>
                        </m:r>
                      </m:den>
                    </m:f>
                    <m:r>
                      <a:rPr lang="en-US" sz="4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2×3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12×0.167</m:t>
                        </m:r>
                      </m:den>
                    </m:f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12×0.416</m:t>
                        </m:r>
                      </m:den>
                    </m:f>
                  </m:oMath>
                </a14:m>
                <a:r>
                  <a:rPr lang="en-US" sz="40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3.522</m:t>
                        </m:r>
                      </m:den>
                    </m:f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= 0.1799</a:t>
                </a:r>
                <a:r>
                  <a:rPr lang="en-US" sz="4000" dirty="0"/>
                  <a:t> </a:t>
                </a:r>
                <a:r>
                  <a:rPr lang="en-US" sz="2400" dirty="0"/>
                  <a:t>Btu/</a:t>
                </a:r>
                <a:r>
                  <a:rPr lang="en-US" sz="2400" dirty="0" err="1"/>
                  <a:t>hr</a:t>
                </a:r>
                <a:r>
                  <a:rPr lang="en-US" sz="2400" dirty="0"/>
                  <a:t> ft</a:t>
                </a:r>
                <a:r>
                  <a:rPr lang="en-US" sz="2400" baseline="30000" dirty="0"/>
                  <a:t>2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℉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186AB-85DF-4DAB-ADB4-C7AE29664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26296" y="1736035"/>
                <a:ext cx="8178315" cy="4148682"/>
              </a:xfrm>
              <a:blipFill>
                <a:blip r:embed="rId2"/>
                <a:stretch>
                  <a:fillRect l="-1044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3C60B0-060D-4370-A19B-01E50F921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5228" y="1905000"/>
            <a:ext cx="2434382" cy="2587487"/>
          </a:xfrm>
        </p:spPr>
      </p:pic>
    </p:spTree>
    <p:extLst>
      <p:ext uri="{BB962C8B-B14F-4D97-AF65-F5344CB8AC3E}">
        <p14:creationId xmlns:p14="http://schemas.microsoft.com/office/powerpoint/2010/main" val="325425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D1E2-E1FA-492D-85E9-40B81F6B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798" y="715617"/>
            <a:ext cx="10537202" cy="791817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CALCULATION OF HEAT LOAD THROUGH WALLS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A7080E0-E727-41BF-AC5B-AC9E696774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1487609"/>
              </p:ext>
            </p:extLst>
          </p:nvPr>
        </p:nvGraphicFramePr>
        <p:xfrm>
          <a:off x="2589213" y="3510833"/>
          <a:ext cx="9085951" cy="288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190">
                  <a:extLst>
                    <a:ext uri="{9D8B030D-6E8A-4147-A177-3AD203B41FA5}">
                      <a16:colId xmlns:a16="http://schemas.microsoft.com/office/drawing/2014/main" val="456190675"/>
                    </a:ext>
                  </a:extLst>
                </a:gridCol>
                <a:gridCol w="1817190">
                  <a:extLst>
                    <a:ext uri="{9D8B030D-6E8A-4147-A177-3AD203B41FA5}">
                      <a16:colId xmlns:a16="http://schemas.microsoft.com/office/drawing/2014/main" val="2557788122"/>
                    </a:ext>
                  </a:extLst>
                </a:gridCol>
                <a:gridCol w="1638378">
                  <a:extLst>
                    <a:ext uri="{9D8B030D-6E8A-4147-A177-3AD203B41FA5}">
                      <a16:colId xmlns:a16="http://schemas.microsoft.com/office/drawing/2014/main" val="2240549760"/>
                    </a:ext>
                  </a:extLst>
                </a:gridCol>
                <a:gridCol w="1996003">
                  <a:extLst>
                    <a:ext uri="{9D8B030D-6E8A-4147-A177-3AD203B41FA5}">
                      <a16:colId xmlns:a16="http://schemas.microsoft.com/office/drawing/2014/main" val="2994770886"/>
                    </a:ext>
                  </a:extLst>
                </a:gridCol>
                <a:gridCol w="1817190">
                  <a:extLst>
                    <a:ext uri="{9D8B030D-6E8A-4147-A177-3AD203B41FA5}">
                      <a16:colId xmlns:a16="http://schemas.microsoft.com/office/drawing/2014/main" val="1250051183"/>
                    </a:ext>
                  </a:extLst>
                </a:gridCol>
              </a:tblGrid>
              <a:tr h="788479">
                <a:tc>
                  <a:txBody>
                    <a:bodyPr/>
                    <a:lstStyle/>
                    <a:p>
                      <a:r>
                        <a:rPr lang="en-US" sz="20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Area(</a:t>
                      </a:r>
                      <a:r>
                        <a:rPr lang="en-US" sz="2000" dirty="0" err="1"/>
                        <a:t>sq.ft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CLTDc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U(Btu/hr.ft.</a:t>
                      </a:r>
                      <a:r>
                        <a:rPr lang="en-US" sz="2000" baseline="30000" dirty="0"/>
                        <a:t>2</a:t>
                      </a:r>
                      <a:r>
                        <a:rPr lang="en-US" sz="2000" dirty="0"/>
                        <a:t> 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Q(Btu/</a:t>
                      </a:r>
                      <a:r>
                        <a:rPr lang="en-US" sz="2000" dirty="0" err="1"/>
                        <a:t>hr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965666"/>
                  </a:ext>
                </a:extLst>
              </a:tr>
              <a:tr h="698619">
                <a:tc>
                  <a:txBody>
                    <a:bodyPr/>
                    <a:lstStyle/>
                    <a:p>
                      <a:r>
                        <a:rPr lang="en-US" dirty="0"/>
                        <a:t>North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11915.5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4538"/>
                  </a:ext>
                </a:extLst>
              </a:tr>
              <a:tr h="698619">
                <a:tc>
                  <a:txBody>
                    <a:bodyPr/>
                    <a:lstStyle/>
                    <a:p>
                      <a:r>
                        <a:rPr lang="en-US" dirty="0"/>
                        <a:t>South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14155.25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53812"/>
                  </a:ext>
                </a:extLst>
              </a:tr>
              <a:tr h="698619">
                <a:tc>
                  <a:txBody>
                    <a:bodyPr/>
                    <a:lstStyle/>
                    <a:p>
                      <a:r>
                        <a:rPr lang="en-US" dirty="0"/>
                        <a:t>East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43873.08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96465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179259-49D4-4924-9F09-83B431098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9213" y="2120635"/>
            <a:ext cx="4414698" cy="550717"/>
          </a:xfrm>
        </p:spPr>
        <p:txBody>
          <a:bodyPr>
            <a:normAutofit/>
          </a:bodyPr>
          <a:lstStyle/>
          <a:p>
            <a:r>
              <a:rPr lang="en-US" sz="2400" b="1" dirty="0"/>
              <a:t>Q=U*A*</a:t>
            </a:r>
            <a:r>
              <a:rPr lang="en-US" sz="2400" b="1" dirty="0" err="1"/>
              <a:t>CLTDc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55697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15456</TotalTime>
  <Words>1442</Words>
  <Application>Microsoft Office PowerPoint</Application>
  <PresentationFormat>Widescreen</PresentationFormat>
  <Paragraphs>456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Cooling Load Estimation of New SAC Building</vt:lpstr>
      <vt:lpstr>New SAC Building IITG</vt:lpstr>
      <vt:lpstr> Principles modes of heat transfer</vt:lpstr>
      <vt:lpstr>Space Characteristics</vt:lpstr>
      <vt:lpstr>New SAC Building Layout</vt:lpstr>
      <vt:lpstr> Cooling load calculations</vt:lpstr>
      <vt:lpstr>CLTD and CLTDc for different walls </vt:lpstr>
      <vt:lpstr>Calculation of heat transfer coefficient</vt:lpstr>
      <vt:lpstr>CALCULATION OF HEAT LOAD THROUGH WALLS</vt:lpstr>
      <vt:lpstr>Calculation of heat transfer coefficient for roof</vt:lpstr>
      <vt:lpstr> Calculation of 〖CLTD〗_c for Roof</vt:lpstr>
      <vt:lpstr>HEAT LOAD THROUGH GROUND </vt:lpstr>
      <vt:lpstr> HEAT GAIN THROUGH FRONT WALL(west)</vt:lpstr>
      <vt:lpstr> HEAT GAIN THROUGH FRONT WALL(west)</vt:lpstr>
      <vt:lpstr>Heat gained through Window, Exit door  (East)</vt:lpstr>
      <vt:lpstr>PowerPoint Presentation</vt:lpstr>
      <vt:lpstr>PowerPoint Presentation</vt:lpstr>
      <vt:lpstr>Heat gain through lights, peoples and electronic appliances (Ground Floor) </vt:lpstr>
      <vt:lpstr>Heat gain through lights, peoples and electronic appliances (First Floor) </vt:lpstr>
      <vt:lpstr> Calculation of infiltration load </vt:lpstr>
      <vt:lpstr> Calculation for infiltration &amp; ventilation load</vt:lpstr>
      <vt:lpstr> Calculation for total load </vt:lpstr>
      <vt:lpstr>PowerPoint Presentation</vt:lpstr>
      <vt:lpstr>Assumptions:-  20% fresh air used Coil temperature = 7℃ Air entering to the room = 15℃ </vt:lpstr>
      <vt:lpstr>Temperature and enthalpy of various points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Cooling Load Estimation of New SAC Building</dc:title>
  <dc:creator>gaurav kumar</dc:creator>
  <cp:lastModifiedBy>gaurav kumar</cp:lastModifiedBy>
  <cp:revision>31</cp:revision>
  <dcterms:created xsi:type="dcterms:W3CDTF">2022-04-10T16:53:47Z</dcterms:created>
  <dcterms:modified xsi:type="dcterms:W3CDTF">2023-04-20T11:14:47Z</dcterms:modified>
</cp:coreProperties>
</file>